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DFA907-E47A-42BB-B45C-22C3CCB7169E}" v="2" dt="2020-10-29T07:23:36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gool.ahtyamowa" userId="4yYoQ8fsFyMl2pBLjJQTcQV3SmL2NvNECO9eWITBYho=" providerId="None" clId="Web-{56DFA907-E47A-42BB-B45C-22C3CCB7169E}"/>
    <pc:docChg chg="modSld">
      <pc:chgData name="aigool.ahtyamowa" userId="4yYoQ8fsFyMl2pBLjJQTcQV3SmL2NvNECO9eWITBYho=" providerId="None" clId="Web-{56DFA907-E47A-42BB-B45C-22C3CCB7169E}" dt="2020-10-29T07:23:36.896" v="1" actId="1076"/>
      <pc:docMkLst>
        <pc:docMk/>
      </pc:docMkLst>
      <pc:sldChg chg="modSp">
        <pc:chgData name="aigool.ahtyamowa" userId="4yYoQ8fsFyMl2pBLjJQTcQV3SmL2NvNECO9eWITBYho=" providerId="None" clId="Web-{56DFA907-E47A-42BB-B45C-22C3CCB7169E}" dt="2020-10-29T07:23:36.896" v="1" actId="1076"/>
        <pc:sldMkLst>
          <pc:docMk/>
          <pc:sldMk cId="0" sldId="256"/>
        </pc:sldMkLst>
        <pc:picChg chg="mod">
          <ac:chgData name="aigool.ahtyamowa" userId="4yYoQ8fsFyMl2pBLjJQTcQV3SmL2NvNECO9eWITBYho=" providerId="None" clId="Web-{56DFA907-E47A-42BB-B45C-22C3CCB7169E}" dt="2020-10-29T07:23:36.896" v="1" actId="1076"/>
          <ac:picMkLst>
            <pc:docMk/>
            <pc:sldMk cId="0" sldId="256"/>
            <ac:picMk id="33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1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42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3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8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89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190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1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6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7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38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ubTitle"/>
          </p:nvPr>
        </p:nvSpPr>
        <p:spPr>
          <a:xfrm>
            <a:off x="457200" y="338040"/>
            <a:ext cx="8229600" cy="580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body"/>
          </p:nvPr>
        </p:nvSpPr>
        <p:spPr>
          <a:xfrm>
            <a:off x="871560" y="4476960"/>
            <a:ext cx="740880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4668120" y="267444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87156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27" name="PlaceHolder 5"/>
          <p:cNvSpPr>
            <a:spLocks noGrp="1"/>
          </p:cNvSpPr>
          <p:nvPr>
            <p:ph type="body"/>
          </p:nvPr>
        </p:nvSpPr>
        <p:spPr>
          <a:xfrm>
            <a:off x="4668120" y="4476960"/>
            <a:ext cx="361548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87156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337644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body"/>
          </p:nvPr>
        </p:nvSpPr>
        <p:spPr>
          <a:xfrm>
            <a:off x="5881680" y="267444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32" name="PlaceHolder 5"/>
          <p:cNvSpPr>
            <a:spLocks noGrp="1"/>
          </p:cNvSpPr>
          <p:nvPr>
            <p:ph type="body"/>
          </p:nvPr>
        </p:nvSpPr>
        <p:spPr>
          <a:xfrm>
            <a:off x="87156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33" name="PlaceHolder 6"/>
          <p:cNvSpPr>
            <a:spLocks noGrp="1"/>
          </p:cNvSpPr>
          <p:nvPr>
            <p:ph type="body"/>
          </p:nvPr>
        </p:nvSpPr>
        <p:spPr>
          <a:xfrm>
            <a:off x="337644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34" name="PlaceHolder 7"/>
          <p:cNvSpPr>
            <a:spLocks noGrp="1"/>
          </p:cNvSpPr>
          <p:nvPr>
            <p:ph type="body"/>
          </p:nvPr>
        </p:nvSpPr>
        <p:spPr>
          <a:xfrm>
            <a:off x="5881680" y="4476960"/>
            <a:ext cx="2385360" cy="164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stomShape 1"/>
          <p:cNvSpPr/>
          <p:nvPr/>
        </p:nvSpPr>
        <p:spPr>
          <a:xfrm>
            <a:off x="228600" y="228600"/>
            <a:ext cx="8696160" cy="2468520"/>
          </a:xfrm>
          <a:custGeom>
            <a:avLst/>
            <a:gdLst/>
            <a:ahLst/>
            <a:cxnLst/>
            <a:rect l="0" t="0" r="r" b="b"/>
            <a:pathLst>
              <a:path w="24157" h="6859">
                <a:moveTo>
                  <a:pt x="230" y="0"/>
                </a:moveTo>
                <a:cubicBezTo>
                  <a:pt x="115" y="0"/>
                  <a:pt x="0" y="115"/>
                  <a:pt x="0" y="230"/>
                </a:cubicBezTo>
                <a:lnTo>
                  <a:pt x="0" y="6627"/>
                </a:lnTo>
                <a:cubicBezTo>
                  <a:pt x="0" y="6742"/>
                  <a:pt x="115" y="6858"/>
                  <a:pt x="230" y="6858"/>
                </a:cubicBezTo>
                <a:lnTo>
                  <a:pt x="23926" y="6858"/>
                </a:lnTo>
                <a:cubicBezTo>
                  <a:pt x="24041" y="6858"/>
                  <a:pt x="24156" y="6742"/>
                  <a:pt x="24156" y="6627"/>
                </a:cubicBezTo>
                <a:lnTo>
                  <a:pt x="24156" y="230"/>
                </a:lnTo>
                <a:cubicBezTo>
                  <a:pt x="24156" y="115"/>
                  <a:pt x="24041" y="0"/>
                  <a:pt x="23926" y="0"/>
                </a:cubicBezTo>
                <a:lnTo>
                  <a:pt x="230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3" name="Group 2"/>
          <p:cNvGrpSpPr/>
          <p:nvPr/>
        </p:nvGrpSpPr>
        <p:grpSpPr>
          <a:xfrm>
            <a:off x="210960" y="1679400"/>
            <a:ext cx="8723520" cy="1330560"/>
            <a:chOff x="210960" y="1679400"/>
            <a:chExt cx="8723520" cy="1330560"/>
          </a:xfrm>
        </p:grpSpPr>
        <p:sp>
          <p:nvSpPr>
            <p:cNvPr id="2" name="CustomShape 3"/>
            <p:cNvSpPr/>
            <p:nvPr/>
          </p:nvSpPr>
          <p:spPr>
            <a:xfrm>
              <a:off x="6046920" y="1823760"/>
              <a:ext cx="2876400" cy="7146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619000" y="1696680"/>
              <a:ext cx="5543640" cy="84960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2828880" y="1707840"/>
              <a:ext cx="5467680" cy="77472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5608800" y="1695240"/>
              <a:ext cx="3308400" cy="65088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10960" y="1679400"/>
              <a:ext cx="8723520" cy="13305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8" name="PlaceHolder 9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64654E2C-23B2-429C-96D2-36F507ADE963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228600" y="228600"/>
            <a:ext cx="8696160" cy="6035760"/>
          </a:xfrm>
          <a:custGeom>
            <a:avLst/>
            <a:gdLst/>
            <a:ahLst/>
            <a:cxnLst/>
            <a:rect l="0" t="0" r="r" b="b"/>
            <a:pathLst>
              <a:path w="24157" h="16768">
                <a:moveTo>
                  <a:pt x="213" y="0"/>
                </a:moveTo>
                <a:cubicBezTo>
                  <a:pt x="106" y="0"/>
                  <a:pt x="0" y="106"/>
                  <a:pt x="0" y="213"/>
                </a:cubicBezTo>
                <a:lnTo>
                  <a:pt x="0" y="16553"/>
                </a:lnTo>
                <a:cubicBezTo>
                  <a:pt x="0" y="16660"/>
                  <a:pt x="106" y="16767"/>
                  <a:pt x="213" y="16767"/>
                </a:cubicBezTo>
                <a:lnTo>
                  <a:pt x="23943" y="16767"/>
                </a:lnTo>
                <a:cubicBezTo>
                  <a:pt x="24049" y="16767"/>
                  <a:pt x="24156" y="16660"/>
                  <a:pt x="24156" y="16553"/>
                </a:cubicBezTo>
                <a:lnTo>
                  <a:pt x="24156" y="213"/>
                </a:lnTo>
                <a:cubicBezTo>
                  <a:pt x="24156" y="106"/>
                  <a:pt x="24049" y="0"/>
                  <a:pt x="23943" y="0"/>
                </a:cubicBezTo>
                <a:lnTo>
                  <a:pt x="213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9" name="Group 2"/>
          <p:cNvGrpSpPr/>
          <p:nvPr/>
        </p:nvGrpSpPr>
        <p:grpSpPr>
          <a:xfrm>
            <a:off x="210960" y="5354640"/>
            <a:ext cx="8723520" cy="1330200"/>
            <a:chOff x="210960" y="5354640"/>
            <a:chExt cx="8723520" cy="1330200"/>
          </a:xfrm>
        </p:grpSpPr>
        <p:sp>
          <p:nvSpPr>
            <p:cNvPr id="50" name="CustomShape 3"/>
            <p:cNvSpPr/>
            <p:nvPr/>
          </p:nvSpPr>
          <p:spPr>
            <a:xfrm>
              <a:off x="6054840" y="5499000"/>
              <a:ext cx="2879640" cy="71424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" name="CustomShape 4"/>
            <p:cNvSpPr/>
            <p:nvPr/>
          </p:nvSpPr>
          <p:spPr>
            <a:xfrm>
              <a:off x="2622240" y="5371920"/>
              <a:ext cx="5551560" cy="84924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" name="CustomShape 5"/>
            <p:cNvSpPr/>
            <p:nvPr/>
          </p:nvSpPr>
          <p:spPr>
            <a:xfrm>
              <a:off x="2831760" y="5383080"/>
              <a:ext cx="5473800" cy="77472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" name="CustomShape 6"/>
            <p:cNvSpPr/>
            <p:nvPr/>
          </p:nvSpPr>
          <p:spPr>
            <a:xfrm>
              <a:off x="5616720" y="5370480"/>
              <a:ext cx="3311640" cy="65088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" name="CustomShape 7"/>
            <p:cNvSpPr/>
            <p:nvPr/>
          </p:nvSpPr>
          <p:spPr>
            <a:xfrm>
              <a:off x="210960" y="5354640"/>
              <a:ext cx="8723520" cy="13302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5" name="PlaceHolder 8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56" name="PlaceHolder 9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  <p:sp>
        <p:nvSpPr>
          <p:cNvPr id="57" name="PlaceHolder 10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58" name="PlaceHolder 11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12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7E446BE0-7A9D-437B-A59F-7F73188CFE2B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228600" y="228600"/>
            <a:ext cx="8696160" cy="4737240"/>
          </a:xfrm>
          <a:custGeom>
            <a:avLst/>
            <a:gdLst/>
            <a:ahLst/>
            <a:cxnLst/>
            <a:rect l="0" t="0" r="r" b="b"/>
            <a:pathLst>
              <a:path w="24157" h="13161">
                <a:moveTo>
                  <a:pt x="167" y="0"/>
                </a:moveTo>
                <a:cubicBezTo>
                  <a:pt x="83" y="0"/>
                  <a:pt x="0" y="83"/>
                  <a:pt x="0" y="167"/>
                </a:cubicBezTo>
                <a:lnTo>
                  <a:pt x="0" y="12992"/>
                </a:lnTo>
                <a:cubicBezTo>
                  <a:pt x="0" y="13076"/>
                  <a:pt x="83" y="13160"/>
                  <a:pt x="167" y="13160"/>
                </a:cubicBezTo>
                <a:lnTo>
                  <a:pt x="23989" y="13160"/>
                </a:lnTo>
                <a:cubicBezTo>
                  <a:pt x="24072" y="13160"/>
                  <a:pt x="24156" y="13076"/>
                  <a:pt x="24156" y="12992"/>
                </a:cubicBezTo>
                <a:lnTo>
                  <a:pt x="24156" y="167"/>
                </a:lnTo>
                <a:cubicBezTo>
                  <a:pt x="24156" y="83"/>
                  <a:pt x="24072" y="0"/>
                  <a:pt x="23989" y="0"/>
                </a:cubicBezTo>
                <a:lnTo>
                  <a:pt x="167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CustomShape 2"/>
          <p:cNvSpPr/>
          <p:nvPr/>
        </p:nvSpPr>
        <p:spPr>
          <a:xfrm>
            <a:off x="6046920" y="4203720"/>
            <a:ext cx="2876400" cy="714240"/>
          </a:xfrm>
          <a:custGeom>
            <a:avLst/>
            <a:gdLst/>
            <a:ahLst/>
            <a:cxn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rgbClr val="C6E7FC">
              <a:alpha val="29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CustomShape 3"/>
          <p:cNvSpPr/>
          <p:nvPr/>
        </p:nvSpPr>
        <p:spPr>
          <a:xfrm>
            <a:off x="2619360" y="4075200"/>
            <a:ext cx="5545080" cy="850680"/>
          </a:xfrm>
          <a:custGeom>
            <a:avLst/>
            <a:gdLst/>
            <a:ahLst/>
            <a:cxn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rgbClr val="C6E7FC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CustomShape 4"/>
          <p:cNvSpPr/>
          <p:nvPr/>
        </p:nvSpPr>
        <p:spPr>
          <a:xfrm>
            <a:off x="2828880" y="4087800"/>
            <a:ext cx="5467320" cy="774720"/>
          </a:xfrm>
          <a:custGeom>
            <a:avLst/>
            <a:gdLst/>
            <a:ahLst/>
            <a:cxn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5"/>
          <p:cNvSpPr/>
          <p:nvPr/>
        </p:nvSpPr>
        <p:spPr>
          <a:xfrm>
            <a:off x="5610240" y="4073400"/>
            <a:ext cx="3306600" cy="652680"/>
          </a:xfrm>
          <a:custGeom>
            <a:avLst/>
            <a:gdLst/>
            <a:ahLst/>
            <a:cxn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6"/>
          <p:cNvSpPr/>
          <p:nvPr/>
        </p:nvSpPr>
        <p:spPr>
          <a:xfrm>
            <a:off x="210960" y="4059360"/>
            <a:ext cx="8723520" cy="1328760"/>
          </a:xfrm>
          <a:custGeom>
            <a:avLst/>
            <a:gdLst/>
            <a:ahLst/>
            <a:cxn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PlaceHolder 7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103" name="PlaceHolder 8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  <p:sp>
        <p:nvSpPr>
          <p:cNvPr id="104" name="PlaceHolder 9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105" name="PlaceHolder 10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11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765EC991-CCC2-4180-AA15-F69E0967E7B2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228600" y="228600"/>
            <a:ext cx="8696160" cy="1427040"/>
          </a:xfrm>
          <a:custGeom>
            <a:avLst/>
            <a:gdLst/>
            <a:ahLst/>
            <a:cxnLst/>
            <a:rect l="0" t="0" r="r" b="b"/>
            <a:pathLst>
              <a:path w="24158" h="3966">
                <a:moveTo>
                  <a:pt x="282" y="0"/>
                </a:moveTo>
                <a:cubicBezTo>
                  <a:pt x="141" y="0"/>
                  <a:pt x="0" y="141"/>
                  <a:pt x="0" y="282"/>
                </a:cubicBezTo>
                <a:lnTo>
                  <a:pt x="0" y="3682"/>
                </a:lnTo>
                <a:cubicBezTo>
                  <a:pt x="0" y="3823"/>
                  <a:pt x="141" y="3965"/>
                  <a:pt x="282" y="3965"/>
                </a:cubicBezTo>
                <a:lnTo>
                  <a:pt x="23874" y="3965"/>
                </a:lnTo>
                <a:cubicBezTo>
                  <a:pt x="24015" y="3965"/>
                  <a:pt x="24157" y="3823"/>
                  <a:pt x="24157" y="3682"/>
                </a:cubicBezTo>
                <a:lnTo>
                  <a:pt x="24157" y="282"/>
                </a:lnTo>
                <a:cubicBezTo>
                  <a:pt x="24157" y="141"/>
                  <a:pt x="24015" y="0"/>
                  <a:pt x="23874" y="0"/>
                </a:cubicBezTo>
                <a:lnTo>
                  <a:pt x="282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44" name="Group 2"/>
          <p:cNvGrpSpPr/>
          <p:nvPr/>
        </p:nvGrpSpPr>
        <p:grpSpPr>
          <a:xfrm>
            <a:off x="210960" y="714240"/>
            <a:ext cx="8723520" cy="1330560"/>
            <a:chOff x="210960" y="714240"/>
            <a:chExt cx="8723520" cy="1330560"/>
          </a:xfrm>
        </p:grpSpPr>
        <p:sp>
          <p:nvSpPr>
            <p:cNvPr id="145" name="CustomShape 3"/>
            <p:cNvSpPr/>
            <p:nvPr/>
          </p:nvSpPr>
          <p:spPr>
            <a:xfrm>
              <a:off x="6046920" y="858600"/>
              <a:ext cx="2876400" cy="7146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" name="CustomShape 4"/>
            <p:cNvSpPr/>
            <p:nvPr/>
          </p:nvSpPr>
          <p:spPr>
            <a:xfrm>
              <a:off x="2619000" y="731520"/>
              <a:ext cx="5543640" cy="84960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7" name="CustomShape 5"/>
            <p:cNvSpPr/>
            <p:nvPr/>
          </p:nvSpPr>
          <p:spPr>
            <a:xfrm>
              <a:off x="2828880" y="742680"/>
              <a:ext cx="5467680" cy="77472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8" name="CustomShape 6"/>
            <p:cNvSpPr/>
            <p:nvPr/>
          </p:nvSpPr>
          <p:spPr>
            <a:xfrm>
              <a:off x="5608800" y="730080"/>
              <a:ext cx="3308400" cy="65088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" name="CustomShape 7"/>
            <p:cNvSpPr/>
            <p:nvPr/>
          </p:nvSpPr>
          <p:spPr>
            <a:xfrm>
              <a:off x="210960" y="714240"/>
              <a:ext cx="8723520" cy="13305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0" name="PlaceHolder 8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151" name="PlaceHolder 9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  <p:sp>
        <p:nvSpPr>
          <p:cNvPr id="152" name="PlaceHolder 10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153" name="PlaceHolder 11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12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0E8DF5EF-AC1E-4D17-9E42-5A80EF3367B8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228600" y="228600"/>
            <a:ext cx="8696160" cy="1427040"/>
          </a:xfrm>
          <a:custGeom>
            <a:avLst/>
            <a:gdLst/>
            <a:ahLst/>
            <a:cxnLst/>
            <a:rect l="0" t="0" r="r" b="b"/>
            <a:pathLst>
              <a:path w="24158" h="3966">
                <a:moveTo>
                  <a:pt x="282" y="0"/>
                </a:moveTo>
                <a:cubicBezTo>
                  <a:pt x="141" y="0"/>
                  <a:pt x="0" y="141"/>
                  <a:pt x="0" y="282"/>
                </a:cubicBezTo>
                <a:lnTo>
                  <a:pt x="0" y="3682"/>
                </a:lnTo>
                <a:cubicBezTo>
                  <a:pt x="0" y="3823"/>
                  <a:pt x="141" y="3965"/>
                  <a:pt x="282" y="3965"/>
                </a:cubicBezTo>
                <a:lnTo>
                  <a:pt x="23874" y="3965"/>
                </a:lnTo>
                <a:cubicBezTo>
                  <a:pt x="24015" y="3965"/>
                  <a:pt x="24157" y="3823"/>
                  <a:pt x="24157" y="3682"/>
                </a:cubicBezTo>
                <a:lnTo>
                  <a:pt x="24157" y="282"/>
                </a:lnTo>
                <a:cubicBezTo>
                  <a:pt x="24157" y="141"/>
                  <a:pt x="24015" y="0"/>
                  <a:pt x="23874" y="0"/>
                </a:cubicBezTo>
                <a:lnTo>
                  <a:pt x="282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92" name="Group 2"/>
          <p:cNvGrpSpPr/>
          <p:nvPr/>
        </p:nvGrpSpPr>
        <p:grpSpPr>
          <a:xfrm>
            <a:off x="210960" y="714240"/>
            <a:ext cx="8723520" cy="1332000"/>
            <a:chOff x="210960" y="714240"/>
            <a:chExt cx="8723520" cy="1332000"/>
          </a:xfrm>
        </p:grpSpPr>
        <p:sp>
          <p:nvSpPr>
            <p:cNvPr id="193" name="CustomShape 3"/>
            <p:cNvSpPr/>
            <p:nvPr/>
          </p:nvSpPr>
          <p:spPr>
            <a:xfrm>
              <a:off x="6054840" y="860040"/>
              <a:ext cx="2879640" cy="7146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4" name="CustomShape 4"/>
            <p:cNvSpPr/>
            <p:nvPr/>
          </p:nvSpPr>
          <p:spPr>
            <a:xfrm>
              <a:off x="2622240" y="731520"/>
              <a:ext cx="5551560" cy="85104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5" name="CustomShape 5"/>
            <p:cNvSpPr/>
            <p:nvPr/>
          </p:nvSpPr>
          <p:spPr>
            <a:xfrm>
              <a:off x="2831760" y="742680"/>
              <a:ext cx="5473800" cy="77652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6" name="CustomShape 6"/>
            <p:cNvSpPr/>
            <p:nvPr/>
          </p:nvSpPr>
          <p:spPr>
            <a:xfrm>
              <a:off x="5616720" y="730080"/>
              <a:ext cx="3311640" cy="65268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7" name="CustomShape 7"/>
            <p:cNvSpPr/>
            <p:nvPr/>
          </p:nvSpPr>
          <p:spPr>
            <a:xfrm>
              <a:off x="210960" y="714240"/>
              <a:ext cx="8723520" cy="13320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98" name="PlaceHolder 8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199" name="PlaceHolder 9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  <p:sp>
        <p:nvSpPr>
          <p:cNvPr id="200" name="PlaceHolder 10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201" name="PlaceHolder 11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12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2EB2FF65-B607-4A6F-8108-D9F5BED1BBFE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228600" y="228600"/>
            <a:ext cx="8696160" cy="6035760"/>
          </a:xfrm>
          <a:custGeom>
            <a:avLst/>
            <a:gdLst/>
            <a:ahLst/>
            <a:cxnLst/>
            <a:rect l="0" t="0" r="r" b="b"/>
            <a:pathLst>
              <a:path w="24157" h="16768">
                <a:moveTo>
                  <a:pt x="213" y="0"/>
                </a:moveTo>
                <a:cubicBezTo>
                  <a:pt x="106" y="0"/>
                  <a:pt x="0" y="106"/>
                  <a:pt x="0" y="213"/>
                </a:cubicBezTo>
                <a:lnTo>
                  <a:pt x="0" y="16553"/>
                </a:lnTo>
                <a:cubicBezTo>
                  <a:pt x="0" y="16660"/>
                  <a:pt x="106" y="16767"/>
                  <a:pt x="213" y="16767"/>
                </a:cubicBezTo>
                <a:lnTo>
                  <a:pt x="23943" y="16767"/>
                </a:lnTo>
                <a:cubicBezTo>
                  <a:pt x="24049" y="16767"/>
                  <a:pt x="24156" y="16660"/>
                  <a:pt x="24156" y="16553"/>
                </a:cubicBezTo>
                <a:lnTo>
                  <a:pt x="24156" y="213"/>
                </a:lnTo>
                <a:cubicBezTo>
                  <a:pt x="24156" y="106"/>
                  <a:pt x="24049" y="0"/>
                  <a:pt x="23943" y="0"/>
                </a:cubicBezTo>
                <a:lnTo>
                  <a:pt x="213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40" name="Group 2"/>
          <p:cNvGrpSpPr/>
          <p:nvPr/>
        </p:nvGrpSpPr>
        <p:grpSpPr>
          <a:xfrm>
            <a:off x="210960" y="5354640"/>
            <a:ext cx="8723520" cy="1330200"/>
            <a:chOff x="210960" y="5354640"/>
            <a:chExt cx="8723520" cy="1330200"/>
          </a:xfrm>
        </p:grpSpPr>
        <p:sp>
          <p:nvSpPr>
            <p:cNvPr id="241" name="CustomShape 3"/>
            <p:cNvSpPr/>
            <p:nvPr/>
          </p:nvSpPr>
          <p:spPr>
            <a:xfrm>
              <a:off x="6054840" y="5499000"/>
              <a:ext cx="2879640" cy="71424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CustomShape 4"/>
            <p:cNvSpPr/>
            <p:nvPr/>
          </p:nvSpPr>
          <p:spPr>
            <a:xfrm>
              <a:off x="2622240" y="5371920"/>
              <a:ext cx="5551560" cy="84924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3" name="CustomShape 5"/>
            <p:cNvSpPr/>
            <p:nvPr/>
          </p:nvSpPr>
          <p:spPr>
            <a:xfrm>
              <a:off x="2831760" y="5383080"/>
              <a:ext cx="5473800" cy="77472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4" name="CustomShape 6"/>
            <p:cNvSpPr/>
            <p:nvPr/>
          </p:nvSpPr>
          <p:spPr>
            <a:xfrm>
              <a:off x="5616720" y="5370480"/>
              <a:ext cx="3311640" cy="65088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5" name="CustomShape 7"/>
            <p:cNvSpPr/>
            <p:nvPr/>
          </p:nvSpPr>
          <p:spPr>
            <a:xfrm>
              <a:off x="210960" y="5354640"/>
              <a:ext cx="8723520" cy="13302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46" name="PlaceHolder 8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247" name="PlaceHolder 9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  <p:sp>
        <p:nvSpPr>
          <p:cNvPr id="248" name="PlaceHolder 10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249" name="PlaceHolder 11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12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DA814C9C-5F00-4D48-BDA7-69FA6B596096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228600" y="228600"/>
            <a:ext cx="8696160" cy="1427040"/>
          </a:xfrm>
          <a:custGeom>
            <a:avLst/>
            <a:gdLst/>
            <a:ahLst/>
            <a:cxnLst/>
            <a:rect l="0" t="0" r="r" b="b"/>
            <a:pathLst>
              <a:path w="24158" h="3966">
                <a:moveTo>
                  <a:pt x="282" y="0"/>
                </a:moveTo>
                <a:cubicBezTo>
                  <a:pt x="141" y="0"/>
                  <a:pt x="0" y="141"/>
                  <a:pt x="0" y="282"/>
                </a:cubicBezTo>
                <a:lnTo>
                  <a:pt x="0" y="3682"/>
                </a:lnTo>
                <a:cubicBezTo>
                  <a:pt x="0" y="3823"/>
                  <a:pt x="141" y="3965"/>
                  <a:pt x="282" y="3965"/>
                </a:cubicBezTo>
                <a:lnTo>
                  <a:pt x="23874" y="3965"/>
                </a:lnTo>
                <a:cubicBezTo>
                  <a:pt x="24015" y="3965"/>
                  <a:pt x="24157" y="3823"/>
                  <a:pt x="24157" y="3682"/>
                </a:cubicBezTo>
                <a:lnTo>
                  <a:pt x="24157" y="282"/>
                </a:lnTo>
                <a:cubicBezTo>
                  <a:pt x="24157" y="141"/>
                  <a:pt x="24015" y="0"/>
                  <a:pt x="23874" y="0"/>
                </a:cubicBezTo>
                <a:lnTo>
                  <a:pt x="282" y="0"/>
                </a:lnTo>
              </a:path>
            </a:pathLst>
          </a:cu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88" name="Group 2"/>
          <p:cNvGrpSpPr/>
          <p:nvPr/>
        </p:nvGrpSpPr>
        <p:grpSpPr>
          <a:xfrm>
            <a:off x="210960" y="714240"/>
            <a:ext cx="8723520" cy="1332000"/>
            <a:chOff x="210960" y="714240"/>
            <a:chExt cx="8723520" cy="1332000"/>
          </a:xfrm>
        </p:grpSpPr>
        <p:sp>
          <p:nvSpPr>
            <p:cNvPr id="289" name="CustomShape 3"/>
            <p:cNvSpPr/>
            <p:nvPr/>
          </p:nvSpPr>
          <p:spPr>
            <a:xfrm>
              <a:off x="6054840" y="860040"/>
              <a:ext cx="2879640" cy="7146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0" name="CustomShape 4"/>
            <p:cNvSpPr/>
            <p:nvPr/>
          </p:nvSpPr>
          <p:spPr>
            <a:xfrm>
              <a:off x="2622240" y="731520"/>
              <a:ext cx="5551560" cy="85104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1" name="CustomShape 5"/>
            <p:cNvSpPr/>
            <p:nvPr/>
          </p:nvSpPr>
          <p:spPr>
            <a:xfrm>
              <a:off x="2831760" y="742680"/>
              <a:ext cx="5473800" cy="77652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2" name="CustomShape 6"/>
            <p:cNvSpPr/>
            <p:nvPr/>
          </p:nvSpPr>
          <p:spPr>
            <a:xfrm>
              <a:off x="5616720" y="730080"/>
              <a:ext cx="3311640" cy="65268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3" name="CustomShape 7"/>
            <p:cNvSpPr/>
            <p:nvPr/>
          </p:nvSpPr>
          <p:spPr>
            <a:xfrm>
              <a:off x="210960" y="714240"/>
              <a:ext cx="8723520" cy="13320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4" name="PlaceHolder 8"/>
          <p:cNvSpPr>
            <a:spLocks noGrp="1"/>
          </p:cNvSpPr>
          <p:nvPr>
            <p:ph type="title"/>
          </p:nvPr>
        </p:nvSpPr>
        <p:spPr>
          <a:xfrm>
            <a:off x="457200" y="338040"/>
            <a:ext cx="8229600" cy="12528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latin typeface="Candara"/>
              </a:rPr>
              <a:t>Click to edit the title text format</a:t>
            </a:r>
          </a:p>
        </p:txBody>
      </p:sp>
      <p:sp>
        <p:nvSpPr>
          <p:cNvPr id="295" name="PlaceHolder 9"/>
          <p:cNvSpPr>
            <a:spLocks noGrp="1"/>
          </p:cNvSpPr>
          <p:nvPr>
            <p:ph type="body"/>
          </p:nvPr>
        </p:nvSpPr>
        <p:spPr>
          <a:xfrm>
            <a:off x="871560" y="2674440"/>
            <a:ext cx="7408800" cy="34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Click to edit the outline text format</a:t>
            </a:r>
          </a:p>
          <a:p>
            <a:pPr marL="576000" lvl="1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Second Outline Level</a:t>
            </a:r>
          </a:p>
          <a:p>
            <a:pPr marL="855360" lvl="2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Third Outline Level</a:t>
            </a:r>
          </a:p>
          <a:p>
            <a:pPr marL="1143000" lvl="3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Fourth Outline Level</a:t>
            </a:r>
          </a:p>
          <a:p>
            <a:pPr marL="1461960" lvl="4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Fifth Outline Level</a:t>
            </a:r>
          </a:p>
          <a:p>
            <a:pPr marL="1461960" lvl="5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Sixth Outline Level</a:t>
            </a:r>
          </a:p>
          <a:p>
            <a:pPr marL="1461960" lvl="6" indent="-22860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en-US" sz="2400" b="0" strike="noStrike" spc="-1">
                <a:solidFill>
                  <a:srgbClr val="073E87"/>
                </a:solidFill>
                <a:latin typeface="Candara"/>
              </a:rPr>
              <a:t>Seventh Outline Level</a:t>
            </a:r>
          </a:p>
        </p:txBody>
      </p:sp>
      <p:sp>
        <p:nvSpPr>
          <p:cNvPr id="296" name="PlaceHolder 10"/>
          <p:cNvSpPr>
            <a:spLocks noGrp="1"/>
          </p:cNvSpPr>
          <p:nvPr>
            <p:ph type="dt"/>
          </p:nvPr>
        </p:nvSpPr>
        <p:spPr>
          <a:xfrm>
            <a:off x="516384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000" b="0" strike="noStrike" spc="-1">
                <a:solidFill>
                  <a:srgbClr val="073E87"/>
                </a:solidFill>
                <a:latin typeface="Candara"/>
              </a:rPr>
              <a:t>&lt;date/time&gt;</a:t>
            </a:r>
            <a:endParaRPr lang="en-US" sz="1000" b="0" strike="noStrike" spc="-1">
              <a:latin typeface="Times New Roman"/>
            </a:endParaRPr>
          </a:p>
        </p:txBody>
      </p:sp>
      <p:sp>
        <p:nvSpPr>
          <p:cNvPr id="297" name="PlaceHolder 11"/>
          <p:cNvSpPr>
            <a:spLocks noGrp="1"/>
          </p:cNvSpPr>
          <p:nvPr>
            <p:ph type="ftr"/>
          </p:nvPr>
        </p:nvSpPr>
        <p:spPr>
          <a:xfrm>
            <a:off x="193320" y="6249960"/>
            <a:ext cx="3786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12"/>
          <p:cNvSpPr>
            <a:spLocks noGrp="1"/>
          </p:cNvSpPr>
          <p:nvPr>
            <p:ph type="sldNum"/>
          </p:nvPr>
        </p:nvSpPr>
        <p:spPr>
          <a:xfrm>
            <a:off x="3990960" y="6249960"/>
            <a:ext cx="11620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fld id="{6A2420FA-0558-462D-A717-910559013F54}" type="slidenum">
              <a:rPr lang="ru-RU" sz="1000" b="0" strike="noStrike" spc="-1">
                <a:solidFill>
                  <a:srgbClr val="073E87"/>
                </a:solidFill>
                <a:latin typeface="Candara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Прямоугольник 2"/>
          <p:cNvPicPr/>
          <p:nvPr/>
        </p:nvPicPr>
        <p:blipFill>
          <a:blip r:embed="rId2"/>
          <a:stretch/>
        </p:blipFill>
        <p:spPr>
          <a:xfrm>
            <a:off x="212760" y="2790718"/>
            <a:ext cx="8577360" cy="2651040"/>
          </a:xfrm>
          <a:prstGeom prst="rect">
            <a:avLst/>
          </a:prstGeom>
          <a:ln>
            <a:noFill/>
          </a:ln>
        </p:spPr>
      </p:pic>
      <p:pic>
        <p:nvPicPr>
          <p:cNvPr id="336" name="Picture 3"/>
          <p:cNvPicPr/>
          <p:nvPr/>
        </p:nvPicPr>
        <p:blipFill>
          <a:blip r:embed="rId3"/>
          <a:stretch/>
        </p:blipFill>
        <p:spPr>
          <a:xfrm>
            <a:off x="357120" y="1000080"/>
            <a:ext cx="3527640" cy="1868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ustomShape 1"/>
          <p:cNvSpPr/>
          <p:nvPr/>
        </p:nvSpPr>
        <p:spPr>
          <a:xfrm>
            <a:off x="285840" y="714240"/>
            <a:ext cx="8429400" cy="667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6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Главная цель введения 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Федеральных Государственных образовательных стандартов дошкольного образования (ФГОС ДО) </a:t>
            </a:r>
            <a:r>
              <a:rPr lang="ru-RU" sz="36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600" b="0" strike="noStrike" spc="-1">
                <a:solidFill>
                  <a:srgbClr val="073E87"/>
                </a:solidFill>
                <a:latin typeface="Times New Roman"/>
                <a:ea typeface="Times New Roman"/>
              </a:rPr>
              <a:t>повышение качества образования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8" name="Запи3119.WAV"/>
          <p:cNvPicPr/>
          <p:nvPr/>
        </p:nvPicPr>
        <p:blipFill>
          <a:blip r:embed="rId2"/>
          <a:stretch/>
        </p:blipFill>
        <p:spPr>
          <a:xfrm>
            <a:off x="4419720" y="3276720"/>
            <a:ext cx="304560" cy="304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restart="whenNotActive" fill="hold" nodeType="interactiveSeq">
                <p:childTnLst>
                  <p:par>
                    <p:cTn id="3" fill="hold"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2957" fill="hold"/>
                                        <p:tgtEl>
                                          <p:spTgt spid="3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285840" y="213840"/>
            <a:ext cx="8572320" cy="1343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500" b="1" strike="noStrike" spc="-1">
                <a:solidFill>
                  <a:srgbClr val="3B4453"/>
                </a:solidFill>
                <a:latin typeface="Trebuchet MS"/>
              </a:rPr>
              <a:t>ФГОС представляет собой совокупность обязательных требований к дошкольному образованию.</a:t>
            </a:r>
            <a:endParaRPr lang="en-US" sz="25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40" name="TextShape 2"/>
          <p:cNvSpPr txBox="1"/>
          <p:nvPr/>
        </p:nvSpPr>
        <p:spPr>
          <a:xfrm>
            <a:off x="428760" y="1773000"/>
            <a:ext cx="8501040" cy="46558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r>
              <a:rPr lang="ru-RU" sz="2200" b="1" strike="noStrike" spc="-1">
                <a:solidFill>
                  <a:srgbClr val="3B4453"/>
                </a:solidFill>
                <a:latin typeface="Georgia"/>
              </a:rPr>
              <a:t>ФГОС разработан на основе Конституции Российской  Федерации и  законодательства РФ и с учетом Конвенции ООН о правах ребенка</a:t>
            </a:r>
            <a:endParaRPr lang="en-US" sz="22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550"/>
              </a:spcBef>
            </a:pPr>
            <a:endParaRPr lang="en-US" sz="22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lang="ru-RU" sz="2200" b="1" strike="noStrike" spc="-1">
                <a:solidFill>
                  <a:srgbClr val="3B4453"/>
                </a:solidFill>
                <a:latin typeface="Georgia"/>
              </a:rPr>
              <a:t>Задача детского сада по ФГОС «повернуться» лицом к семье, оказать ей педагогическую помощь, привлечь семью на свою сторону в плане единых подходов в воспитании ребёнка</a:t>
            </a:r>
            <a:endParaRPr lang="en-US" sz="22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550"/>
              </a:spcBef>
            </a:pPr>
            <a:endParaRPr lang="en-US" sz="22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Shape 1"/>
          <p:cNvSpPr txBox="1"/>
          <p:nvPr/>
        </p:nvSpPr>
        <p:spPr>
          <a:xfrm>
            <a:off x="871560" y="1700280"/>
            <a:ext cx="7408800" cy="54007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6000"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1" strike="noStrike" spc="-1">
                <a:solidFill>
                  <a:srgbClr val="073E87"/>
                </a:solidFill>
                <a:latin typeface="Candara"/>
              </a:rPr>
              <a:t>родители (законные представители) несовершеннолетних обучающихся, так же как и обучающиеся, педагогические работники и их представители, организации, осуществляющие образовательную деятельность, являются участниками образовательных отношений.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</a:rPr>
              <a:t>Согласно ст. 44 Закона № 273-ФЗ родители (законные представители) несовершеннолетних обучающихся имеют преимущественное право на обучение и воспитание детей перед другими лицами. Они обязаны заложить основы физического, нравственного и интеллектуального развития личности ребенка.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42" name="TextShape 2"/>
          <p:cNvSpPr txBox="1"/>
          <p:nvPr/>
        </p:nvSpPr>
        <p:spPr>
          <a:xfrm>
            <a:off x="457200" y="338040"/>
            <a:ext cx="8229600" cy="13622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2800" b="1" strike="noStrike" spc="-1">
                <a:solidFill>
                  <a:srgbClr val="FFFFFF"/>
                </a:solidFill>
                <a:latin typeface="Candara"/>
              </a:rPr>
              <a:t>В соответствии с Федеральным законом от 29.12.2012 № 273-ФЗ "Об образовании в Российской Федерации" (далее – Закон № 273-ФЗ)</a:t>
            </a:r>
            <a:endParaRPr lang="en-US" sz="28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Shape 1"/>
          <p:cNvSpPr txBox="1"/>
          <p:nvPr/>
        </p:nvSpPr>
        <p:spPr>
          <a:xfrm>
            <a:off x="214200" y="214200"/>
            <a:ext cx="8715600" cy="64296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4000"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</a:rPr>
              <a:t>При этом органы государственной власти и органы местного самоуправления, образовательные организации должны оказывать помощь родителям (законным представителям) в воспитании детей, охране и укреплении их физического и психического здоровья, развитии индивидуальных способностей и необходимой коррекции нарушений их развития. Кроме того, при получении детьми дошкольного образования в форме семейного образования их родители (законные представители) имеют право на получение методической, психолого-педагогической, диагностической и консультативной помощи без взимания платы, в т. ч. в дошкольных образовательных организациях и общеобразовательных организациях, если в них созданы соответствующие консультационные центры.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Shape 1"/>
          <p:cNvSpPr txBox="1"/>
          <p:nvPr/>
        </p:nvSpPr>
        <p:spPr>
          <a:xfrm>
            <a:off x="871560" y="907560"/>
            <a:ext cx="7408800" cy="52182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1000"/>
          </a:bodyPr>
          <a:lstStyle/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0" strike="noStrike" spc="-1">
                <a:solidFill>
                  <a:srgbClr val="073E87"/>
                </a:solidFill>
                <a:latin typeface="Candara"/>
              </a:rPr>
              <a:t>Но, к сожалению, очень часто между педагогами и родителями возникает проблема нехватки взаимопонимания, такта и терпения, чтобы услышать и понять друг друга. Педагоги детского сада часто испытывают большие трудности в общении с родителями. Очень много зависит от инициативы, терпения, интуиции педагога. Он должен стать профессиональным помощником в семье, ведь воспитание наших детей - это наша общая цель. И от нас всех: педагогов и родителей, бабушек и дедушек, окружающего ребенка пространства зависит каким он будет человеком.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539280" y="620640"/>
            <a:ext cx="8496360" cy="1440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4000" b="0" strike="noStrike" spc="-1">
                <a:solidFill>
                  <a:srgbClr val="FFFFFF"/>
                </a:solidFill>
                <a:latin typeface="Candara"/>
              </a:rPr>
              <a:t> </a:t>
            </a:r>
            <a:r>
              <a:rPr lang="ru-RU" sz="2400" b="1" strike="noStrike" spc="-1">
                <a:solidFill>
                  <a:srgbClr val="6600CC"/>
                </a:solidFill>
                <a:latin typeface="Times New Roman"/>
                <a:ea typeface="Times New Roman"/>
              </a:rPr>
              <a:t>Педагогическая культура родителей – </a:t>
            </a:r>
            <a:br/>
            <a:r>
              <a:rPr lang="ru-RU" sz="2400" b="1" strike="noStrike" spc="-1">
                <a:solidFill>
                  <a:srgbClr val="6600CC"/>
                </a:solidFill>
                <a:latin typeface="Times New Roman"/>
                <a:ea typeface="Times New Roman"/>
              </a:rPr>
              <a:t>один из самых действенных факторов духовно-нравственного развития, воспитания и социализации </a:t>
            </a:r>
            <a:br/>
            <a:r>
              <a:rPr lang="ru-RU" sz="2400" b="1" strike="noStrike" spc="-1">
                <a:solidFill>
                  <a:srgbClr val="6600CC"/>
                </a:solidFill>
                <a:latin typeface="Times New Roman"/>
                <a:ea typeface="Times New Roman"/>
              </a:rPr>
              <a:t>детей дошкольного возраста. </a:t>
            </a:r>
            <a:br/>
            <a:br/>
            <a:endParaRPr lang="en-US" sz="24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46" name="TextShape 2"/>
          <p:cNvSpPr txBox="1"/>
          <p:nvPr/>
        </p:nvSpPr>
        <p:spPr>
          <a:xfrm>
            <a:off x="499680" y="2285640"/>
            <a:ext cx="8209080" cy="4313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598"/>
              </a:spcBef>
            </a:pPr>
            <a:r>
              <a:rPr lang="ru-RU" sz="2400" b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С введением Федерального государственного стандарта большое внимание будет уделяться работе с родителями.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Социальное партнерство — взаимовыгодное взаимодействие различных секторов общества, направленное на решение социальных проблем, обеспечение устойчивого развития социальных отношений и повышение качества жизни, осуществляемое в рамках действующего законодательства.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499"/>
              </a:spcBef>
            </a:pP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Одним из самых важных и ближайших партнёров являются родители наших воспитанников.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100000"/>
              </a:lnSpc>
              <a:spcBef>
                <a:spcPts val="499"/>
              </a:spcBef>
            </a:pP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323640" y="1484280"/>
            <a:ext cx="8359560" cy="51847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B050"/>
                </a:solidFill>
                <a:latin typeface="Times New Roman"/>
                <a:ea typeface="Times New Roman"/>
              </a:rPr>
              <a:t>           1.	</a:t>
            </a: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Работа с коллективом ДОУ по организации взаимодействия с семьей, ознакомление педагогов с системой новых форм работы с родителями. 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B050"/>
                </a:solidFill>
                <a:latin typeface="Times New Roman"/>
                <a:ea typeface="Times New Roman"/>
              </a:rPr>
              <a:t>           2.	</a:t>
            </a: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Повышение педагогической культуры родителей. 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B050"/>
                </a:solidFill>
                <a:latin typeface="Times New Roman"/>
                <a:ea typeface="Times New Roman"/>
              </a:rPr>
              <a:t>           3.	</a:t>
            </a: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Вовлечение родителей в деятельность ДОУ, совместная работа по обмену опытом. 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90000"/>
              </a:lnSpc>
              <a:spcBef>
                <a:spcPts val="598"/>
              </a:spcBef>
            </a:pPr>
            <a:r>
              <a:rPr lang="ru-RU" sz="2400" b="1" strike="noStrike" spc="-1">
                <a:solidFill>
                  <a:srgbClr val="00B050"/>
                </a:solidFill>
                <a:latin typeface="Times New Roman"/>
                <a:ea typeface="Times New Roman"/>
              </a:rPr>
              <a:t>Основные задачи работы: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- установить партнерские отношения с семьей каждого воспитанника;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- объединить усилия для развития и воспитания детей;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- создать атмосферу взаимопонимания, общности интересов, эмоциональной взаимоподдержки;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- активизировать и обогащать воспитательные умения родителей;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r>
              <a:rPr lang="ru-RU" sz="20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- поддерживать их уверенность в собственных педагогических возможностях.</a:t>
            </a: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90000"/>
              </a:lnSpc>
              <a:spcBef>
                <a:spcPts val="499"/>
              </a:spcBef>
            </a:pPr>
            <a:endParaRPr lang="en-US" sz="20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48" name="TextShape 2"/>
          <p:cNvSpPr txBox="1"/>
          <p:nvPr/>
        </p:nvSpPr>
        <p:spPr>
          <a:xfrm>
            <a:off x="394920" y="301320"/>
            <a:ext cx="8288280" cy="966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6600CC"/>
                </a:solidFill>
                <a:latin typeface="Times New Roman"/>
                <a:ea typeface="Times New Roman"/>
              </a:rPr>
              <a:t>Проблема вовлечения родителей в единое пространство детского развития в ДОУ решается в трех направлениях: </a:t>
            </a:r>
            <a:endParaRPr lang="en-US" sz="2400" b="0" strike="noStrike" spc="-1">
              <a:solidFill>
                <a:srgbClr val="FFFFFF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"/>
          <p:cNvSpPr txBox="1"/>
          <p:nvPr/>
        </p:nvSpPr>
        <p:spPr>
          <a:xfrm>
            <a:off x="457200" y="338040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4400" b="1" strike="noStrike" spc="-1">
                <a:solidFill>
                  <a:srgbClr val="052E65"/>
                </a:solidFill>
                <a:latin typeface="Candara"/>
              </a:rPr>
              <a:t>Цели работы ДОУ с семьёй</a:t>
            </a:r>
            <a:br/>
            <a:endParaRPr lang="en-US" sz="4400" b="0" strike="noStrike" spc="-1">
              <a:solidFill>
                <a:srgbClr val="FFFFFF"/>
              </a:solidFill>
              <a:latin typeface="Candara"/>
            </a:endParaRPr>
          </a:p>
        </p:txBody>
      </p:sp>
      <p:pic>
        <p:nvPicPr>
          <p:cNvPr id="350" name="Picture 3"/>
          <p:cNvPicPr/>
          <p:nvPr/>
        </p:nvPicPr>
        <p:blipFill>
          <a:blip r:embed="rId2"/>
          <a:stretch/>
        </p:blipFill>
        <p:spPr>
          <a:xfrm>
            <a:off x="2556000" y="1127160"/>
            <a:ext cx="4464000" cy="2373120"/>
          </a:xfrm>
          <a:prstGeom prst="rect">
            <a:avLst/>
          </a:prstGeom>
          <a:ln>
            <a:noFill/>
          </a:ln>
        </p:spPr>
      </p:pic>
      <p:pic>
        <p:nvPicPr>
          <p:cNvPr id="351" name="Picture 5"/>
          <p:cNvPicPr/>
          <p:nvPr/>
        </p:nvPicPr>
        <p:blipFill>
          <a:blip r:embed="rId3"/>
          <a:stretch/>
        </p:blipFill>
        <p:spPr>
          <a:xfrm>
            <a:off x="396720" y="3139920"/>
            <a:ext cx="3889440" cy="2955960"/>
          </a:xfrm>
          <a:prstGeom prst="rect">
            <a:avLst/>
          </a:prstGeom>
          <a:ln>
            <a:noFill/>
          </a:ln>
        </p:spPr>
      </p:pic>
      <p:grpSp>
        <p:nvGrpSpPr>
          <p:cNvPr id="352" name="Group 2"/>
          <p:cNvGrpSpPr/>
          <p:nvPr/>
        </p:nvGrpSpPr>
        <p:grpSpPr>
          <a:xfrm>
            <a:off x="4788000" y="3284640"/>
            <a:ext cx="3887640" cy="2881080"/>
            <a:chOff x="4788000" y="3284640"/>
            <a:chExt cx="3887640" cy="2881080"/>
          </a:xfrm>
        </p:grpSpPr>
        <p:sp>
          <p:nvSpPr>
            <p:cNvPr id="353" name="CustomShape 3"/>
            <p:cNvSpPr/>
            <p:nvPr/>
          </p:nvSpPr>
          <p:spPr>
            <a:xfrm>
              <a:off x="4788000" y="3284640"/>
              <a:ext cx="3887640" cy="2881080"/>
            </a:xfrm>
            <a:prstGeom prst="ellipse">
              <a:avLst/>
            </a:prstGeom>
            <a:solidFill>
              <a:srgbClr val="31B6FD"/>
            </a:solidFill>
            <a:ln w="15840">
              <a:solidFill>
                <a:srgbClr val="B4B4B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4" name="CustomShape 4"/>
            <p:cNvSpPr/>
            <p:nvPr/>
          </p:nvSpPr>
          <p:spPr>
            <a:xfrm>
              <a:off x="5357880" y="3706920"/>
              <a:ext cx="2747880" cy="2036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3040" tIns="23040" rIns="23040" bIns="2304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1225"/>
                </a:spcAft>
              </a:pPr>
              <a:r>
                <a:rPr lang="ru-RU" sz="2800" b="1" strike="noStrike" spc="-1">
                  <a:solidFill>
                    <a:srgbClr val="052E65"/>
                  </a:solidFill>
                  <a:latin typeface="Candara"/>
                </a:rPr>
                <a:t>Вовлечение семьи в единое образовательное пространство</a:t>
              </a:r>
              <a:endParaRPr lang="en-US" sz="2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"/>
          <p:cNvSpPr txBox="1"/>
          <p:nvPr/>
        </p:nvSpPr>
        <p:spPr>
          <a:xfrm>
            <a:off x="610920" y="301320"/>
            <a:ext cx="807228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6600CC"/>
                </a:solidFill>
                <a:latin typeface="Times New Roman"/>
                <a:ea typeface="Times New Roman"/>
              </a:rPr>
              <a:t>Принципами взаимодействия с родителями являются:</a:t>
            </a:r>
            <a:endParaRPr lang="en-US" sz="28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56" name="TextShape 2"/>
          <p:cNvSpPr txBox="1"/>
          <p:nvPr/>
        </p:nvSpPr>
        <p:spPr>
          <a:xfrm>
            <a:off x="250920" y="1413000"/>
            <a:ext cx="8642160" cy="5256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2880" indent="-272880" algn="just">
              <a:lnSpc>
                <a:spcPct val="100000"/>
              </a:lnSpc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Доброжелательный стиль общения педагогов с родителями.	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 algn="just">
              <a:lnSpc>
                <a:spcPct val="100000"/>
              </a:lnSpc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Индивидуальный подход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 algn="just">
              <a:lnSpc>
                <a:spcPct val="100000"/>
              </a:lnSpc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r>
              <a:rPr lang="ru-RU" sz="24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Сотрудничество, а не наставничество.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 algn="just">
              <a:lnSpc>
                <a:spcPct val="100000"/>
              </a:lnSpc>
              <a:spcBef>
                <a:spcPts val="598"/>
              </a:spcBef>
            </a:pPr>
            <a:r>
              <a:rPr lang="ru-RU" sz="2400" b="0" strike="noStrike" spc="-1">
                <a:solidFill>
                  <a:srgbClr val="073E87"/>
                </a:solidFill>
                <a:latin typeface="Cambria"/>
              </a:rPr>
              <a:t>В</a:t>
            </a:r>
            <a:r>
              <a:rPr lang="ru-RU" sz="2400" b="1" strike="noStrike" spc="-1">
                <a:solidFill>
                  <a:srgbClr val="073E87"/>
                </a:solidFill>
                <a:latin typeface="Cambria"/>
              </a:rPr>
              <a:t>недрение</a:t>
            </a:r>
            <a:r>
              <a:rPr lang="ru-RU" sz="2400" b="0" strike="noStrike" spc="-1">
                <a:solidFill>
                  <a:srgbClr val="073E87"/>
                </a:solidFill>
                <a:latin typeface="Cambria"/>
              </a:rPr>
              <a:t> новых федеральных государственных образовательных стандартов позволяет организовать </a:t>
            </a:r>
            <a:r>
              <a:rPr lang="ru-RU" sz="2400" b="1" strike="noStrike" spc="-1">
                <a:solidFill>
                  <a:srgbClr val="073E87"/>
                </a:solidFill>
                <a:latin typeface="Cambria"/>
              </a:rPr>
              <a:t>совместную деятельность</a:t>
            </a:r>
            <a:r>
              <a:rPr lang="ru-RU" sz="2400" b="0" strike="noStrike" spc="-1">
                <a:solidFill>
                  <a:srgbClr val="073E87"/>
                </a:solidFill>
                <a:latin typeface="Cambria"/>
              </a:rPr>
              <a:t> детского сада и семьи и более эффективно использовать </a:t>
            </a:r>
            <a:r>
              <a:rPr lang="ru-RU" sz="2400" b="1" strike="noStrike" spc="-1">
                <a:solidFill>
                  <a:srgbClr val="073E87"/>
                </a:solidFill>
                <a:latin typeface="Cambria"/>
              </a:rPr>
              <a:t>традиционные</a:t>
            </a:r>
            <a:r>
              <a:rPr lang="ru-RU" sz="2400" b="0" strike="noStrike" spc="-1">
                <a:solidFill>
                  <a:srgbClr val="073E87"/>
                </a:solidFill>
                <a:latin typeface="Cambria"/>
              </a:rPr>
              <a:t> и </a:t>
            </a:r>
            <a:r>
              <a:rPr lang="ru-RU" sz="2400" b="1" strike="noStrike" spc="-1">
                <a:solidFill>
                  <a:srgbClr val="073E87"/>
                </a:solidFill>
                <a:latin typeface="Cambria"/>
              </a:rPr>
              <a:t>нетрадиционные</a:t>
            </a:r>
            <a:r>
              <a:rPr lang="ru-RU" sz="2400" b="0" strike="noStrike" spc="-1">
                <a:solidFill>
                  <a:srgbClr val="073E87"/>
                </a:solidFill>
                <a:latin typeface="Cambria"/>
              </a:rPr>
              <a:t> формы работы. 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marL="272880" indent="-272880" algn="just">
              <a:lnSpc>
                <a:spcPct val="100000"/>
              </a:lnSpc>
              <a:spcBef>
                <a:spcPts val="598"/>
              </a:spcBef>
              <a:buClr>
                <a:srgbClr val="31B6FD"/>
              </a:buClr>
              <a:buFont typeface="Symbol" charset="2"/>
              <a:buChar char=""/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pic>
        <p:nvPicPr>
          <p:cNvPr id="357" name="Picture 3"/>
          <p:cNvPicPr/>
          <p:nvPr/>
        </p:nvPicPr>
        <p:blipFill>
          <a:blip r:embed="rId2"/>
          <a:stretch/>
        </p:blipFill>
        <p:spPr>
          <a:xfrm>
            <a:off x="6858000" y="4130640"/>
            <a:ext cx="2286000" cy="2639880"/>
          </a:xfrm>
          <a:prstGeom prst="rect">
            <a:avLst/>
          </a:prstGeom>
          <a:ln>
            <a:noFill/>
          </a:ln>
        </p:spPr>
      </p:pic>
      <p:pic>
        <p:nvPicPr>
          <p:cNvPr id="358" name="Picture 4"/>
          <p:cNvPicPr/>
          <p:nvPr/>
        </p:nvPicPr>
        <p:blipFill>
          <a:blip r:embed="rId3"/>
          <a:stretch/>
        </p:blipFill>
        <p:spPr>
          <a:xfrm>
            <a:off x="900000" y="5326200"/>
            <a:ext cx="6767640" cy="155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 txBox="1"/>
          <p:nvPr/>
        </p:nvSpPr>
        <p:spPr>
          <a:xfrm>
            <a:off x="1042920" y="333000"/>
            <a:ext cx="7313760" cy="606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Взаимодействие ДОУ и семьи</a:t>
            </a:r>
            <a:endParaRPr lang="en-US" sz="28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60" name="TextShape 2"/>
          <p:cNvSpPr txBox="1"/>
          <p:nvPr/>
        </p:nvSpPr>
        <p:spPr>
          <a:xfrm>
            <a:off x="250920" y="549360"/>
            <a:ext cx="8786880" cy="6767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r>
              <a:rPr lang="ru-RU" sz="2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Традиционные формы взаимодействия</a:t>
            </a: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  <a:buClr>
                <a:srgbClr val="31B6FD"/>
              </a:buClr>
              <a:buFont typeface="Symbol" charset="2"/>
              <a:buChar char=""/>
            </a:pP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</p:txBody>
      </p:sp>
      <p:pic>
        <p:nvPicPr>
          <p:cNvPr id="361" name="Содержимое 3"/>
          <p:cNvPicPr/>
          <p:nvPr/>
        </p:nvPicPr>
        <p:blipFill>
          <a:blip r:embed="rId2"/>
          <a:stretch/>
        </p:blipFill>
        <p:spPr>
          <a:xfrm>
            <a:off x="469800" y="1981080"/>
            <a:ext cx="8229600" cy="4578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457200" y="338040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3B4453"/>
                </a:solidFill>
                <a:latin typeface="Georgia"/>
                <a:ea typeface="Arial"/>
              </a:rPr>
              <a:t>Нетрадиционные формы взаимодействия</a:t>
            </a:r>
            <a:br/>
            <a:endParaRPr lang="en-US" sz="2800" b="0" strike="noStrike" spc="-1">
              <a:solidFill>
                <a:srgbClr val="FFFFFF"/>
              </a:solidFill>
              <a:latin typeface="Candara"/>
            </a:endParaRPr>
          </a:p>
        </p:txBody>
      </p:sp>
      <p:pic>
        <p:nvPicPr>
          <p:cNvPr id="363" name="Содержимое 3"/>
          <p:cNvPicPr/>
          <p:nvPr/>
        </p:nvPicPr>
        <p:blipFill>
          <a:blip r:embed="rId2"/>
          <a:stretch/>
        </p:blipFill>
        <p:spPr>
          <a:xfrm>
            <a:off x="249120" y="1195560"/>
            <a:ext cx="8570880" cy="5413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Shape 1"/>
          <p:cNvSpPr txBox="1"/>
          <p:nvPr/>
        </p:nvSpPr>
        <p:spPr>
          <a:xfrm>
            <a:off x="214200" y="285480"/>
            <a:ext cx="8715600" cy="6357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/>
          </a:bodyPr>
          <a:lstStyle/>
          <a:p>
            <a:pPr algn="just">
              <a:spcBef>
                <a:spcPts val="799"/>
              </a:spcBef>
            </a:pPr>
            <a:r>
              <a:rPr lang="ru-RU" sz="3200" b="0" strike="noStrike" spc="-1">
                <a:solidFill>
                  <a:srgbClr val="0000FF"/>
                </a:solidFill>
                <a:latin typeface="Candara"/>
              </a:rPr>
              <a:t> </a:t>
            </a:r>
            <a:r>
              <a:rPr lang="ru-RU" sz="3200" b="0" strike="noStrike" spc="-1">
                <a:solidFill>
                  <a:srgbClr val="06436B"/>
                </a:solidFill>
                <a:latin typeface="Candara"/>
              </a:rPr>
              <a:t>В процессе работы с семьей в ДОУ решаются задачи, связанные с возрождением традиций семейного воспитания, вовлечение родителей, детей и педагогов в объединения по интересам и увлечениям, организации семейного досуга.</a:t>
            </a:r>
            <a:endParaRPr lang="en-US" sz="32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697"/>
              </a:spcBef>
            </a:pPr>
            <a:r>
              <a:rPr lang="ru-RU" sz="28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Открытое прямое сотрудничество, взаимодействие дошкольного учреждения с семьей, активное включение родителей в жизнь детского сада - </a:t>
            </a:r>
            <a:r>
              <a:rPr lang="ru-RU" sz="2800" b="1" strike="noStrike" spc="-1">
                <a:solidFill>
                  <a:srgbClr val="0000FF"/>
                </a:solidFill>
                <a:latin typeface="Times New Roman"/>
                <a:ea typeface="Times New Roman"/>
              </a:rPr>
              <a:t>главный принцип взаимодействия семьи и дошкольного образовательного учреждения, при котором возможно выполнение главной цели воспитательного процесса - гармоничное развитие личности ребенка</a:t>
            </a:r>
            <a:r>
              <a:rPr lang="ru-RU" sz="2800" b="1" strike="noStrike" spc="-1">
                <a:solidFill>
                  <a:srgbClr val="0070C0"/>
                </a:solidFill>
                <a:latin typeface="Times New Roman"/>
                <a:ea typeface="Times New Roman"/>
              </a:rPr>
              <a:t>.</a:t>
            </a:r>
            <a:endParaRPr lang="en-US" sz="28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 txBox="1"/>
          <p:nvPr/>
        </p:nvSpPr>
        <p:spPr>
          <a:xfrm>
            <a:off x="214200" y="285480"/>
            <a:ext cx="8715600" cy="6357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3B4453"/>
                </a:solidFill>
                <a:latin typeface="Georgia"/>
                <a:ea typeface="Arial"/>
              </a:rPr>
              <a:t> </a:t>
            </a:r>
            <a:r>
              <a:rPr lang="ru-RU" sz="4400" b="1" strike="noStrike" spc="-1">
                <a:solidFill>
                  <a:srgbClr val="3B4453"/>
                </a:solidFill>
                <a:latin typeface="Georgia"/>
                <a:ea typeface="Arial"/>
              </a:rPr>
              <a:t>Заключение</a:t>
            </a:r>
            <a:endParaRPr lang="en-US" sz="4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endParaRPr lang="en-US" sz="4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3B4453"/>
                </a:solidFill>
                <a:latin typeface="Georgia"/>
                <a:ea typeface="Arial"/>
              </a:rPr>
              <a:t>  Воспитательные функции семьи и ДОУ различны, но для всестороннего развития личности ребёнка необходимо их взаимодействие.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3B4453"/>
                </a:solidFill>
                <a:latin typeface="Georgia"/>
                <a:ea typeface="Arial"/>
              </a:rPr>
              <a:t>Важным условием преемственности является установление доверительного делового контакта между семьей и детским садом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3B4453"/>
                </a:solidFill>
                <a:latin typeface="Georgia"/>
                <a:ea typeface="Arial"/>
              </a:rPr>
              <a:t>Использование разнообразных форм работы помогает родителям  из «зрителей» и 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3B4453"/>
                </a:solidFill>
                <a:latin typeface="Georgia"/>
                <a:ea typeface="Arial"/>
              </a:rPr>
              <a:t>«наблюдателей»  становятся  активными 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3B4453"/>
                </a:solidFill>
                <a:latin typeface="Georgia"/>
                <a:ea typeface="Arial"/>
              </a:rPr>
              <a:t>участниками  образовательного и воспитательного процесса их детей</a:t>
            </a: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just">
              <a:lnSpc>
                <a:spcPct val="100000"/>
              </a:lnSpc>
              <a:spcBef>
                <a:spcPts val="598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extShape 1"/>
          <p:cNvSpPr txBox="1"/>
          <p:nvPr/>
        </p:nvSpPr>
        <p:spPr>
          <a:xfrm>
            <a:off x="899640" y="764640"/>
            <a:ext cx="7783560" cy="7923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br/>
            <a:r>
              <a:rPr lang="ru-RU" sz="4900" b="1" strike="noStrike" spc="-1">
                <a:solidFill>
                  <a:srgbClr val="6600CC"/>
                </a:solidFill>
                <a:latin typeface="Times New Roman"/>
                <a:ea typeface="Times New Roman"/>
              </a:rPr>
              <a:t>Спасибо за внимание!</a:t>
            </a:r>
            <a:endParaRPr lang="en-US" sz="4900" b="0" strike="noStrike" spc="-1">
              <a:solidFill>
                <a:srgbClr val="FFFFFF"/>
              </a:solidFill>
              <a:latin typeface="Candara"/>
            </a:endParaRPr>
          </a:p>
        </p:txBody>
      </p:sp>
      <p:sp>
        <p:nvSpPr>
          <p:cNvPr id="367" name="TextShape 2"/>
          <p:cNvSpPr txBox="1"/>
          <p:nvPr/>
        </p:nvSpPr>
        <p:spPr>
          <a:xfrm>
            <a:off x="395280" y="1000080"/>
            <a:ext cx="8105760" cy="5524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349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90000"/>
              </a:lnSpc>
              <a:spcBef>
                <a:spcPts val="1349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90000"/>
              </a:lnSpc>
              <a:spcBef>
                <a:spcPts val="1349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  <a:p>
            <a:pPr algn="ctr">
              <a:lnSpc>
                <a:spcPct val="90000"/>
              </a:lnSpc>
              <a:spcBef>
                <a:spcPts val="1349"/>
              </a:spcBef>
            </a:pPr>
            <a:endParaRPr lang="en-US" sz="2400" b="0" strike="noStrike" spc="-1">
              <a:solidFill>
                <a:srgbClr val="073E87"/>
              </a:solidFill>
              <a:latin typeface="Candara"/>
            </a:endParaRPr>
          </a:p>
        </p:txBody>
      </p:sp>
      <p:pic>
        <p:nvPicPr>
          <p:cNvPr id="368" name="Picture 4"/>
          <p:cNvPicPr/>
          <p:nvPr/>
        </p:nvPicPr>
        <p:blipFill>
          <a:blip r:embed="rId2"/>
          <a:stretch/>
        </p:blipFill>
        <p:spPr>
          <a:xfrm>
            <a:off x="2556000" y="1700280"/>
            <a:ext cx="3965400" cy="290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1973</TotalTime>
  <Application>Microsoft Office PowerPoint</Application>
  <PresentationFormat>Экран (4:3)</PresentationFormat>
  <Slides>15</Slides>
  <Notes>0</Notes>
  <HiddenSlides>0</HiddenSlide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qwe</dc:creator>
  <dc:description/>
  <cp:lastModifiedBy>мдоу-111</cp:lastModifiedBy>
  <cp:revision>108</cp:revision>
  <dcterms:modified xsi:type="dcterms:W3CDTF">2020-10-29T07:23:38Z</dcterms:modified>
  <dc:language>en-US</dc:language>
</cp:coreProperties>
</file>